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78" r:id="rId2"/>
    <p:sldId id="268" r:id="rId3"/>
    <p:sldId id="270" r:id="rId4"/>
    <p:sldId id="269" r:id="rId5"/>
    <p:sldId id="272" r:id="rId6"/>
    <p:sldId id="273" r:id="rId7"/>
    <p:sldId id="279" r:id="rId8"/>
    <p:sldId id="274" r:id="rId9"/>
    <p:sldId id="275" r:id="rId10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997" userDrawn="1">
          <p15:clr>
            <a:srgbClr val="A4A3A4"/>
          </p15:clr>
        </p15:guide>
        <p15:guide id="2" pos="438" userDrawn="1">
          <p15:clr>
            <a:srgbClr val="A4A3A4"/>
          </p15:clr>
        </p15:guide>
        <p15:guide id="3" orient="horz" pos="391" userDrawn="1">
          <p15:clr>
            <a:srgbClr val="A4A3A4"/>
          </p15:clr>
        </p15:guide>
        <p15:guide id="4" pos="726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A1B"/>
    <a:srgbClr val="F5FDF8"/>
    <a:srgbClr val="DAF6E6"/>
    <a:srgbClr val="DDF7E8"/>
    <a:srgbClr val="ADEDC7"/>
    <a:srgbClr val="003623"/>
    <a:srgbClr val="00B4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940675A-B579-460E-94D1-54222C63F5DA}" styleName="Нет стиля, сетка таблицы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2156" y="64"/>
      </p:cViewPr>
      <p:guideLst>
        <p:guide orient="horz" pos="3997"/>
        <p:guide pos="438"/>
        <p:guide orient="horz" pos="391"/>
        <p:guide pos="726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2.svg>
</file>

<file path=ppt/media/image3.png>
</file>

<file path=ppt/media/image4.svg>
</file>

<file path=ppt/media/image5.png>
</file>

<file path=ppt/media/image6.JP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0322058-31C3-4A67-A6E4-7A060BF3632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556D8285-1422-4852-8D0E-472570B05E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ED23E6F7-0E83-468F-9016-4A2E7A8B77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4A84DE24-6EDC-4BA3-AE0E-9D8EB73D8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517E3849-07D8-4024-A328-50805C8F2A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249990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8EDC753E-E3B0-4145-BBEE-6099F6E338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98C0FE35-4A85-4EED-BBF5-32CF61E0FB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BBDC1A56-4649-4D0E-A9A3-7A62298753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A240BD7F-E2D9-467D-87A8-5DBD6FF351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2724B5B9-C0E2-4D89-8B80-E36C06F2CA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3361913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>
            <a:extLst>
              <a:ext uri="{FF2B5EF4-FFF2-40B4-BE49-F238E27FC236}">
                <a16:creationId xmlns:a16="http://schemas.microsoft.com/office/drawing/2014/main" id="{1FA61DB5-8C4D-48A3-803E-06D837312E7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Вертикальный текст 2">
            <a:extLst>
              <a:ext uri="{FF2B5EF4-FFF2-40B4-BE49-F238E27FC236}">
                <a16:creationId xmlns:a16="http://schemas.microsoft.com/office/drawing/2014/main" id="{06A85924-2437-4326-9EA5-78061030B6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AFBEBF3A-EAE9-420D-9A39-4E6764DB9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51BDB8B0-6A65-4DCD-ABCA-2F0DFD650E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E0688BD1-ADA0-4689-84DE-BF9ED1EC6A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0001076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Титульный слайд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4263EC4F-FA9E-44F3-9F97-FC9D159039A7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4565364" y="190500"/>
            <a:ext cx="3246986" cy="6391275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>
          <a:xfrm>
            <a:off x="710421" y="1417553"/>
            <a:ext cx="6086771" cy="2554373"/>
          </a:xfrm>
          <a:prstGeom prst="rect">
            <a:avLst/>
          </a:prstGeom>
        </p:spPr>
        <p:txBody>
          <a:bodyPr anchor="b"/>
          <a:lstStyle>
            <a:lvl1pPr algn="l">
              <a:defRPr sz="4999"/>
            </a:lvl1pPr>
          </a:lstStyle>
          <a:p>
            <a:r>
              <a:rPr lang="ru-RU" dirty="0"/>
              <a:t>Название презентации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>
          <a:xfrm>
            <a:off x="710421" y="4149983"/>
            <a:ext cx="6080594" cy="936368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109" indent="0" algn="ctr">
              <a:buNone/>
              <a:defRPr sz="2000"/>
            </a:lvl2pPr>
            <a:lvl3pPr marL="914217" indent="0" algn="ctr">
              <a:buNone/>
              <a:defRPr sz="1800"/>
            </a:lvl3pPr>
            <a:lvl4pPr marL="1371326" indent="0" algn="ctr">
              <a:buNone/>
              <a:defRPr sz="1600"/>
            </a:lvl4pPr>
            <a:lvl5pPr marL="1828434" indent="0" algn="ctr">
              <a:buNone/>
              <a:defRPr sz="1600"/>
            </a:lvl5pPr>
            <a:lvl6pPr marL="2285543" indent="0" algn="ctr">
              <a:buNone/>
              <a:defRPr sz="1600"/>
            </a:lvl6pPr>
            <a:lvl7pPr marL="2742651" indent="0" algn="ctr">
              <a:buNone/>
              <a:defRPr sz="1600"/>
            </a:lvl7pPr>
            <a:lvl8pPr marL="3199760" indent="0" algn="ctr">
              <a:buNone/>
              <a:defRPr sz="1600"/>
            </a:lvl8pPr>
            <a:lvl9pPr marL="3656868" indent="0" algn="ctr">
              <a:buNone/>
              <a:defRPr sz="1600"/>
            </a:lvl9pPr>
          </a:lstStyle>
          <a:p>
            <a:r>
              <a:rPr lang="ru-RU" dirty="0"/>
              <a:t>Описание</a:t>
            </a:r>
            <a:endParaRPr lang="en-US" dirty="0"/>
          </a:p>
        </p:txBody>
      </p:sp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F110ECD1-BBBF-440E-A70E-A237F32A81A1}"/>
              </a:ext>
            </a:extLst>
          </p:cNvPr>
          <p:cNvPicPr>
            <a:picLocks noChangeAspect="1"/>
          </p:cNvPicPr>
          <p:nvPr userDrawn="1"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710421" y="379934"/>
            <a:ext cx="2501918" cy="683843"/>
          </a:xfrm>
          <a:prstGeom prst="rect">
            <a:avLst/>
          </a:prstGeom>
        </p:spPr>
      </p:pic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CE3DBE67-C10A-4A51-A0D0-516BC8317385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7171391" y="552450"/>
            <a:ext cx="4690531" cy="575706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/>
            </a:lvl1pPr>
          </a:lstStyle>
          <a:p>
            <a:pPr lvl="0"/>
            <a:r>
              <a:rPr lang="ru-RU" dirty="0"/>
              <a:t>Текст, картинка или график</a:t>
            </a:r>
          </a:p>
        </p:txBody>
      </p:sp>
    </p:spTree>
    <p:extLst>
      <p:ext uri="{BB962C8B-B14F-4D97-AF65-F5344CB8AC3E}">
        <p14:creationId xmlns:p14="http://schemas.microsoft.com/office/powerpoint/2010/main" val="15602293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D5215C3-A5C6-4949-A2B1-2F8852FD58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146EEC50-C73C-40C6-BC75-8D32312533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EE8534B-C006-475C-A361-8308B70DE5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9E1599E0-75B1-4B9E-AC31-D75C126A3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708679E9-0888-490A-B9D6-984E2E496B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2572096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BEDC0434-D14C-4734-8E7F-FD850D7D8D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6693D96F-AFD6-4371-8AF1-CE2C52E716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F408F832-1B96-4526-AD4D-F94992A8DA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744C9338-6B3B-4D32-B0FA-D8C9A33A1A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CE19141-1237-419A-A3CE-3272AF298B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0788846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3D1706D-2F3C-4C74-9334-68E1983771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92142A87-5375-4E2C-93E6-351AB674052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36B7E16D-193B-45B4-ACDD-F13647471BD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BCD229E2-67E1-47CF-9D35-C7B23D3783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6878164E-0174-46DF-B116-073115817F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F23FD18-D789-4F4F-9D67-F6390F3343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1869626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E60F4631-4130-48E5-87B0-99319BAAAE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F8BC8631-3ECD-4964-8606-C676B8B051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Объект 3">
            <a:extLst>
              <a:ext uri="{FF2B5EF4-FFF2-40B4-BE49-F238E27FC236}">
                <a16:creationId xmlns:a16="http://schemas.microsoft.com/office/drawing/2014/main" id="{B7DC54DC-4C81-4578-A0BD-95ABAF9C15D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5" name="Текст 4">
            <a:extLst>
              <a:ext uri="{FF2B5EF4-FFF2-40B4-BE49-F238E27FC236}">
                <a16:creationId xmlns:a16="http://schemas.microsoft.com/office/drawing/2014/main" id="{1C42B760-8316-4E55-818D-5AA8316DF332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Объект 5">
            <a:extLst>
              <a:ext uri="{FF2B5EF4-FFF2-40B4-BE49-F238E27FC236}">
                <a16:creationId xmlns:a16="http://schemas.microsoft.com/office/drawing/2014/main" id="{08B2F9E4-17AA-44A5-A54C-D8C5328A18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7" name="Дата 6">
            <a:extLst>
              <a:ext uri="{FF2B5EF4-FFF2-40B4-BE49-F238E27FC236}">
                <a16:creationId xmlns:a16="http://schemas.microsoft.com/office/drawing/2014/main" id="{D3931FB5-4FC0-4BC8-82A5-96CAEA2A34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8" name="Нижний колонтитул 7">
            <a:extLst>
              <a:ext uri="{FF2B5EF4-FFF2-40B4-BE49-F238E27FC236}">
                <a16:creationId xmlns:a16="http://schemas.microsoft.com/office/drawing/2014/main" id="{51E18CB8-77A2-48A5-8981-A00C472AAF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>
            <a:extLst>
              <a:ext uri="{FF2B5EF4-FFF2-40B4-BE49-F238E27FC236}">
                <a16:creationId xmlns:a16="http://schemas.microsoft.com/office/drawing/2014/main" id="{B6FA3C78-6863-475F-B631-7684142B91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80429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5742D373-8FFA-465F-8FEA-73125D241A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Дата 2">
            <a:extLst>
              <a:ext uri="{FF2B5EF4-FFF2-40B4-BE49-F238E27FC236}">
                <a16:creationId xmlns:a16="http://schemas.microsoft.com/office/drawing/2014/main" id="{A63E80BF-C417-459D-8CDD-1BE34CE12C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4" name="Нижний колонтитул 3">
            <a:extLst>
              <a:ext uri="{FF2B5EF4-FFF2-40B4-BE49-F238E27FC236}">
                <a16:creationId xmlns:a16="http://schemas.microsoft.com/office/drawing/2014/main" id="{DE5B48FB-2D7B-4533-8BCB-5AC31E028D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>
            <a:extLst>
              <a:ext uri="{FF2B5EF4-FFF2-40B4-BE49-F238E27FC236}">
                <a16:creationId xmlns:a16="http://schemas.microsoft.com/office/drawing/2014/main" id="{C0B48A35-03AB-4FC9-9B08-00EDC38CCD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2260405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>
            <a:extLst>
              <a:ext uri="{FF2B5EF4-FFF2-40B4-BE49-F238E27FC236}">
                <a16:creationId xmlns:a16="http://schemas.microsoft.com/office/drawing/2014/main" id="{F2DE763F-C7BF-4D4E-9B5F-8F6133D8D1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3" name="Нижний колонтитул 2">
            <a:extLst>
              <a:ext uri="{FF2B5EF4-FFF2-40B4-BE49-F238E27FC236}">
                <a16:creationId xmlns:a16="http://schemas.microsoft.com/office/drawing/2014/main" id="{8EF3BD0F-F32A-4A6E-8235-6B8190EDE2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>
            <a:extLst>
              <a:ext uri="{FF2B5EF4-FFF2-40B4-BE49-F238E27FC236}">
                <a16:creationId xmlns:a16="http://schemas.microsoft.com/office/drawing/2014/main" id="{69F24761-A7BE-4451-BD1D-B53CA2411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136409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AF1B897-9AE5-49D7-A707-8FBD796FCF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0F9C232A-2BE2-4CDA-9C10-5B6C293AC4D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2D0C1C18-213F-4B54-93DD-EB9D995623D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0E8CC8DA-DD19-47A1-B86D-E741F1BAC1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A69A6F7A-C92F-4A9C-B358-0FD74655B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DE98F459-66DE-475D-9363-4A1CBF49D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3857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22F06C3-F2C9-4168-8ED8-936E219452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ru-RU"/>
              <a:t>Образец заголовка</a:t>
            </a:r>
          </a:p>
        </p:txBody>
      </p:sp>
      <p:sp>
        <p:nvSpPr>
          <p:cNvPr id="3" name="Рисунок 2">
            <a:extLst>
              <a:ext uri="{FF2B5EF4-FFF2-40B4-BE49-F238E27FC236}">
                <a16:creationId xmlns:a16="http://schemas.microsoft.com/office/drawing/2014/main" id="{7FA602A2-5869-43D8-8E33-61343AFA2A2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>
            <a:extLst>
              <a:ext uri="{FF2B5EF4-FFF2-40B4-BE49-F238E27FC236}">
                <a16:creationId xmlns:a16="http://schemas.microsoft.com/office/drawing/2014/main" id="{9A3124CD-6416-472D-8CD9-66DD899E47A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Дата 4">
            <a:extLst>
              <a:ext uri="{FF2B5EF4-FFF2-40B4-BE49-F238E27FC236}">
                <a16:creationId xmlns:a16="http://schemas.microsoft.com/office/drawing/2014/main" id="{FBDF4964-0877-488A-A882-E199CB44D2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6" name="Нижний колонтитул 5">
            <a:extLst>
              <a:ext uri="{FF2B5EF4-FFF2-40B4-BE49-F238E27FC236}">
                <a16:creationId xmlns:a16="http://schemas.microsoft.com/office/drawing/2014/main" id="{46491694-7746-499F-A7A4-1A3D53831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>
            <a:extLst>
              <a:ext uri="{FF2B5EF4-FFF2-40B4-BE49-F238E27FC236}">
                <a16:creationId xmlns:a16="http://schemas.microsoft.com/office/drawing/2014/main" id="{2DDE1B29-E5D3-4CEC-8074-C49AEEA6F7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24538176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1FC2808-0591-42CB-B896-885A60DC0B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/>
              <a:t>Образец заголовка</a:t>
            </a:r>
          </a:p>
        </p:txBody>
      </p:sp>
      <p:sp>
        <p:nvSpPr>
          <p:cNvPr id="3" name="Текст 2">
            <a:extLst>
              <a:ext uri="{FF2B5EF4-FFF2-40B4-BE49-F238E27FC236}">
                <a16:creationId xmlns:a16="http://schemas.microsoft.com/office/drawing/2014/main" id="{AB16833F-9674-444D-B418-590AA5B8CF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</a:p>
        </p:txBody>
      </p:sp>
      <p:sp>
        <p:nvSpPr>
          <p:cNvPr id="4" name="Дата 3">
            <a:extLst>
              <a:ext uri="{FF2B5EF4-FFF2-40B4-BE49-F238E27FC236}">
                <a16:creationId xmlns:a16="http://schemas.microsoft.com/office/drawing/2014/main" id="{1D147516-D338-49EA-A1E5-BB60D48F19A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755F9FD-F2EB-4370-BFA4-6C3986828C9C}" type="datetimeFigureOut">
              <a:rPr lang="ru-RU" smtClean="0"/>
              <a:t>01.09.2025</a:t>
            </a:fld>
            <a:endParaRPr lang="ru-RU"/>
          </a:p>
        </p:txBody>
      </p:sp>
      <p:sp>
        <p:nvSpPr>
          <p:cNvPr id="5" name="Нижний колонтитул 4">
            <a:extLst>
              <a:ext uri="{FF2B5EF4-FFF2-40B4-BE49-F238E27FC236}">
                <a16:creationId xmlns:a16="http://schemas.microsoft.com/office/drawing/2014/main" id="{195CF0F7-CCE6-4BA6-B9C3-E347BECBAE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>
            <a:extLst>
              <a:ext uri="{FF2B5EF4-FFF2-40B4-BE49-F238E27FC236}">
                <a16:creationId xmlns:a16="http://schemas.microsoft.com/office/drawing/2014/main" id="{B5BA66C2-4466-4CF5-A41D-168E71CAAFB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CB63690-66BA-4DD7-9B18-A4E8F1CCD59A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5619943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isk.yandex.ru/i/gfOavksAJN3leg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github.com/maxikfedorov/techstorm_tatneft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Заголовок 1">
            <a:extLst>
              <a:ext uri="{FF2B5EF4-FFF2-40B4-BE49-F238E27FC236}">
                <a16:creationId xmlns:a16="http://schemas.microsoft.com/office/drawing/2014/main" id="{6351FDB7-8585-46B0-915F-E29EAC948E45}"/>
              </a:ext>
            </a:extLst>
          </p:cNvPr>
          <p:cNvSpPr txBox="1">
            <a:spLocks/>
          </p:cNvSpPr>
          <p:nvPr/>
        </p:nvSpPr>
        <p:spPr>
          <a:xfrm>
            <a:off x="1017588" y="1389563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400" b="1" dirty="0">
                <a:solidFill>
                  <a:srgbClr val="002A1B"/>
                </a:solidFill>
                <a:latin typeface="Montserrat" panose="00000500000000000000" pitchFamily="2" charset="-52"/>
              </a:rPr>
              <a:t>Кейс</a:t>
            </a:r>
            <a:r>
              <a:rPr lang="en-US" sz="4400" b="1" dirty="0">
                <a:solidFill>
                  <a:srgbClr val="002A1B"/>
                </a:solidFill>
                <a:latin typeface="Montserrat" panose="00000500000000000000" pitchFamily="2" charset="-52"/>
              </a:rPr>
              <a:t> </a:t>
            </a:r>
            <a:r>
              <a:rPr lang="ru-RU" sz="4400" b="1" dirty="0">
                <a:solidFill>
                  <a:srgbClr val="002A1B"/>
                </a:solidFill>
                <a:latin typeface="Montserrat" panose="00000500000000000000" pitchFamily="2" charset="-52"/>
              </a:rPr>
              <a:t>№1 «Из текста в схему»</a:t>
            </a:r>
          </a:p>
          <a:p>
            <a:r>
              <a:rPr lang="ru-RU" sz="3200" dirty="0">
                <a:solidFill>
                  <a:srgbClr val="002A1B"/>
                </a:solidFill>
                <a:latin typeface="Montserrat" panose="00000500000000000000" pitchFamily="2" charset="-52"/>
              </a:rPr>
              <a:t>Команда: «</a:t>
            </a:r>
            <a:r>
              <a:rPr lang="ru-RU" sz="3200" dirty="0" err="1">
                <a:solidFill>
                  <a:srgbClr val="002A1B"/>
                </a:solidFill>
                <a:latin typeface="Montserrat" panose="00000500000000000000" pitchFamily="2" charset="-52"/>
              </a:rPr>
              <a:t>НейроСанитары</a:t>
            </a:r>
            <a:r>
              <a:rPr lang="ru-RU" sz="4400" dirty="0">
                <a:solidFill>
                  <a:srgbClr val="002A1B"/>
                </a:solidFill>
                <a:latin typeface="Montserrat" panose="00000500000000000000" pitchFamily="2" charset="-52"/>
              </a:rPr>
              <a:t>»</a:t>
            </a:r>
            <a:endParaRPr lang="ru-RU" sz="4400" b="1" dirty="0">
              <a:solidFill>
                <a:srgbClr val="002A1B"/>
              </a:solidFill>
              <a:latin typeface="Montserrat" panose="00000500000000000000" pitchFamily="2" charset="-52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1C350DC1-86CC-4A1C-A98F-BB28A91C24EB}"/>
              </a:ext>
            </a:extLst>
          </p:cNvPr>
          <p:cNvSpPr txBox="1"/>
          <p:nvPr/>
        </p:nvSpPr>
        <p:spPr>
          <a:xfrm>
            <a:off x="1017588" y="5297116"/>
            <a:ext cx="5402650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Федоров Максим (к)</a:t>
            </a:r>
          </a:p>
          <a:p>
            <a:pPr algn="ctr"/>
            <a:r>
              <a:rPr lang="ru-RU" sz="1800" spc="20" dirty="0">
                <a:solidFill>
                  <a:srgbClr val="002A1B"/>
                </a:solidFill>
                <a:latin typeface="Montserrat" panose="00000500000000000000" pitchFamily="2" charset="-52"/>
              </a:rPr>
              <a:t>Проектирование, разработка, развертывание, тестирование решения</a:t>
            </a:r>
            <a:endParaRPr lang="ru-RU" dirty="0">
              <a:solidFill>
                <a:srgbClr val="002A1B"/>
              </a:solidFill>
              <a:latin typeface="Montserrat" panose="00000500000000000000" pitchFamily="2" charset="-52"/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F53EC724-B7C1-4186-B08B-194079CB2D5B}"/>
              </a:ext>
            </a:extLst>
          </p:cNvPr>
          <p:cNvSpPr txBox="1"/>
          <p:nvPr/>
        </p:nvSpPr>
        <p:spPr>
          <a:xfrm>
            <a:off x="6364418" y="5297116"/>
            <a:ext cx="480999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Самсоненко Станислав</a:t>
            </a:r>
          </a:p>
          <a:p>
            <a:pPr algn="ctr"/>
            <a:r>
              <a:rPr lang="en-US" dirty="0">
                <a:solidFill>
                  <a:srgbClr val="002A1B"/>
                </a:solidFill>
                <a:latin typeface="Montserrat" panose="00000500000000000000" pitchFamily="2" charset="-52"/>
              </a:rPr>
              <a:t>ML-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инженер. Настройка, внедрение ИИ-модели, </a:t>
            </a:r>
            <a:r>
              <a:rPr lang="ru-RU" dirty="0" err="1">
                <a:solidFill>
                  <a:srgbClr val="002A1B"/>
                </a:solidFill>
                <a:latin typeface="Montserrat" panose="00000500000000000000" pitchFamily="2" charset="-52"/>
              </a:rPr>
              <a:t>промпт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-инжиниринг</a:t>
            </a:r>
          </a:p>
        </p:txBody>
      </p:sp>
      <p:pic>
        <p:nvPicPr>
          <p:cNvPr id="30" name="Рисунок 29">
            <a:extLst>
              <a:ext uri="{FF2B5EF4-FFF2-40B4-BE49-F238E27FC236}">
                <a16:creationId xmlns:a16="http://schemas.microsoft.com/office/drawing/2014/main" id="{F8448A6C-0650-48E2-AADC-5C7F4EA55C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749" y="518000"/>
            <a:ext cx="2474051" cy="604491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11D26829-74B4-4819-BC82-76B4C96ADE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3892" t="-5" r="3892" b="19991"/>
          <a:stretch/>
        </p:blipFill>
        <p:spPr>
          <a:xfrm>
            <a:off x="2532066" y="2816471"/>
            <a:ext cx="2369118" cy="2369118"/>
          </a:xfrm>
          <a:prstGeom prst="ellipse">
            <a:avLst/>
          </a:prstGeom>
        </p:spPr>
      </p:pic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04304BF1-F97B-4027-8DAA-1D966C5B189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987" b="9987"/>
          <a:stretch/>
        </p:blipFill>
        <p:spPr>
          <a:xfrm>
            <a:off x="7583558" y="2891186"/>
            <a:ext cx="2371714" cy="2371714"/>
          </a:xfrm>
          <a:prstGeom prst="ellipse">
            <a:avLst/>
          </a:prstGeom>
        </p:spPr>
      </p:pic>
    </p:spTree>
    <p:extLst>
      <p:ext uri="{BB962C8B-B14F-4D97-AF65-F5344CB8AC3E}">
        <p14:creationId xmlns:p14="http://schemas.microsoft.com/office/powerpoint/2010/main" val="583845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Заголовок 1">
            <a:extLst>
              <a:ext uri="{FF2B5EF4-FFF2-40B4-BE49-F238E27FC236}">
                <a16:creationId xmlns:a16="http://schemas.microsoft.com/office/drawing/2014/main" id="{598D22F9-086F-4D64-95F0-CE6C7B04C869}"/>
              </a:ext>
            </a:extLst>
          </p:cNvPr>
          <p:cNvSpPr txBox="1">
            <a:spLocks/>
          </p:cNvSpPr>
          <p:nvPr/>
        </p:nvSpPr>
        <p:spPr>
          <a:xfrm>
            <a:off x="1127125" y="1266141"/>
            <a:ext cx="7532243" cy="6044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solidFill>
                  <a:srgbClr val="002A1B"/>
                </a:solidFill>
                <a:latin typeface="Montserrat" panose="00000500000000000000" pitchFamily="2" charset="-52"/>
              </a:rPr>
              <a:t>ПОСТАНОВКА ЦЕЛИ И ЗАДАЧ</a:t>
            </a:r>
          </a:p>
        </p:txBody>
      </p:sp>
      <p:pic>
        <p:nvPicPr>
          <p:cNvPr id="14" name="Рисунок 13">
            <a:extLst>
              <a:ext uri="{FF2B5EF4-FFF2-40B4-BE49-F238E27FC236}">
                <a16:creationId xmlns:a16="http://schemas.microsoft.com/office/drawing/2014/main" id="{C17EA8F4-D098-4BEF-888B-41111E97CA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749" y="518000"/>
            <a:ext cx="2474051" cy="604491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C43988D2-48F9-457A-A0EC-8139B2C8568C}"/>
              </a:ext>
            </a:extLst>
          </p:cNvPr>
          <p:cNvSpPr txBox="1"/>
          <p:nvPr/>
        </p:nvSpPr>
        <p:spPr>
          <a:xfrm>
            <a:off x="1127125" y="1870632"/>
            <a:ext cx="10406063" cy="46474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ru-RU" sz="1900" b="1" dirty="0">
                <a:latin typeface="Montserrat" panose="00000500000000000000" pitchFamily="2" charset="-52"/>
              </a:rPr>
              <a:t>Цель проекта:</a:t>
            </a:r>
            <a:br>
              <a:rPr lang="ru-RU" sz="1900" dirty="0">
                <a:latin typeface="Montserrat" panose="00000500000000000000" pitchFamily="2" charset="-52"/>
              </a:rPr>
            </a:br>
            <a:r>
              <a:rPr lang="ru-RU" sz="1900" dirty="0">
                <a:latin typeface="Montserrat" panose="00000500000000000000" pitchFamily="2" charset="-52"/>
              </a:rPr>
              <a:t>Создать веб‑приложение, которое преобразует текстовые описания процессов в наглядные диаграммы с возможностью редактирования в кодово‑визуальном редакторе и помощью ассистента.</a:t>
            </a:r>
          </a:p>
          <a:p>
            <a:pPr>
              <a:spcBef>
                <a:spcPts val="600"/>
              </a:spcBef>
            </a:pPr>
            <a:r>
              <a:rPr lang="ru-RU" sz="1900" b="1" dirty="0">
                <a:latin typeface="Montserrat" panose="00000500000000000000" pitchFamily="2" charset="-52"/>
              </a:rPr>
              <a:t>Задачи проекта: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900" dirty="0">
                <a:latin typeface="Montserrat" panose="00000500000000000000" pitchFamily="2" charset="-52"/>
              </a:rPr>
              <a:t>Реализовать редактор диаграмм (код + визуальный предпросмотр)</a:t>
            </a:r>
            <a:r>
              <a:rPr lang="en-US" sz="1900" dirty="0">
                <a:latin typeface="Montserrat" panose="00000500000000000000" pitchFamily="2" charset="-52"/>
              </a:rPr>
              <a:t> </a:t>
            </a:r>
            <a:r>
              <a:rPr lang="ru-RU" sz="1900" dirty="0">
                <a:latin typeface="Montserrat" panose="00000500000000000000" pitchFamily="2" charset="-52"/>
              </a:rPr>
              <a:t>с экспортом.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900" dirty="0">
                <a:latin typeface="Montserrat" panose="00000500000000000000" pitchFamily="2" charset="-52"/>
              </a:rPr>
              <a:t>Встроить ассистента для извлечения шагов/условий из текста и </a:t>
            </a:r>
            <a:r>
              <a:rPr lang="ru-RU" sz="1900" dirty="0" err="1">
                <a:latin typeface="Montserrat" panose="00000500000000000000" pitchFamily="2" charset="-52"/>
              </a:rPr>
              <a:t>автогенерации</a:t>
            </a:r>
            <a:r>
              <a:rPr lang="ru-RU" sz="1900" dirty="0">
                <a:latin typeface="Montserrat" panose="00000500000000000000" pitchFamily="2" charset="-52"/>
              </a:rPr>
              <a:t>/правок.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900" dirty="0">
                <a:latin typeface="Montserrat" panose="00000500000000000000" pitchFamily="2" charset="-52"/>
              </a:rPr>
              <a:t>Развернуть бэкенд с хранением проектов и версий, сессиями и артефактами.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900" dirty="0">
                <a:latin typeface="Montserrat" panose="00000500000000000000" pitchFamily="2" charset="-52"/>
              </a:rPr>
              <a:t>Добавить сценарии: “карта процесса” из регламентов, производственные стандарты, алгоритмы госуслуг и инцидентов.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ru-RU" sz="1900" dirty="0">
                <a:latin typeface="Montserrat" panose="00000500000000000000" pitchFamily="2" charset="-52"/>
              </a:rPr>
              <a:t>Обеспечить совместную работу: роли и доступы, комментарии, аудит изменений, импорт/экспорт диаграмм и текста.</a:t>
            </a:r>
          </a:p>
        </p:txBody>
      </p:sp>
    </p:spTree>
    <p:extLst>
      <p:ext uri="{BB962C8B-B14F-4D97-AF65-F5344CB8AC3E}">
        <p14:creationId xmlns:p14="http://schemas.microsoft.com/office/powerpoint/2010/main" val="20349343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Прямоугольник: скругленные углы 19">
            <a:extLst>
              <a:ext uri="{FF2B5EF4-FFF2-40B4-BE49-F238E27FC236}">
                <a16:creationId xmlns:a16="http://schemas.microsoft.com/office/drawing/2014/main" id="{FCDCF8CA-4F2B-4C3D-BD33-CDC6A8328A5B}"/>
              </a:ext>
            </a:extLst>
          </p:cNvPr>
          <p:cNvSpPr/>
          <p:nvPr/>
        </p:nvSpPr>
        <p:spPr>
          <a:xfrm>
            <a:off x="6403892" y="1834338"/>
            <a:ext cx="5331000" cy="4484258"/>
          </a:xfrm>
          <a:prstGeom prst="roundRect">
            <a:avLst>
              <a:gd name="adj" fmla="val 7349"/>
            </a:avLst>
          </a:prstGeom>
          <a:solidFill>
            <a:srgbClr val="DDF7E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dirty="0">
              <a:latin typeface="Pragmatica Extended light" panose="020B0405040502020204" pitchFamily="34" charset="-52"/>
            </a:endParaRPr>
          </a:p>
        </p:txBody>
      </p:sp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53FCDC8-A484-492A-9C0F-DB5D273960C6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>
              <a:latin typeface="Pragmatica Extended light" panose="020B0405040502020204" pitchFamily="34" charset="-52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483D2457-5C67-4268-BD70-9038797D9EB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749" y="518000"/>
            <a:ext cx="2474051" cy="604491"/>
          </a:xfrm>
          <a:prstGeom prst="rect">
            <a:avLst/>
          </a:prstGeom>
        </p:spPr>
      </p:pic>
      <p:sp>
        <p:nvSpPr>
          <p:cNvPr id="10" name="Заголовок 1">
            <a:extLst>
              <a:ext uri="{FF2B5EF4-FFF2-40B4-BE49-F238E27FC236}">
                <a16:creationId xmlns:a16="http://schemas.microsoft.com/office/drawing/2014/main" id="{30AB2149-9430-4E97-B693-C6D0D11BD2AD}"/>
              </a:ext>
            </a:extLst>
          </p:cNvPr>
          <p:cNvSpPr txBox="1">
            <a:spLocks/>
          </p:cNvSpPr>
          <p:nvPr/>
        </p:nvSpPr>
        <p:spPr>
          <a:xfrm>
            <a:off x="1127125" y="1266141"/>
            <a:ext cx="9059291" cy="6044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solidFill>
                  <a:srgbClr val="002A1B"/>
                </a:solidFill>
                <a:latin typeface="Montserrat" panose="00000500000000000000" pitchFamily="2" charset="-52"/>
              </a:rPr>
              <a:t>АРХИТЕКТУРА СИСТЕМЫ</a:t>
            </a:r>
          </a:p>
        </p:txBody>
      </p:sp>
      <p:pic>
        <p:nvPicPr>
          <p:cNvPr id="16" name="Рисунок 15">
            <a:extLst>
              <a:ext uri="{FF2B5EF4-FFF2-40B4-BE49-F238E27FC236}">
                <a16:creationId xmlns:a16="http://schemas.microsoft.com/office/drawing/2014/main" id="{1B82CFD1-9FE4-42CA-86F7-36AC3E830C8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1777" y="2014282"/>
            <a:ext cx="5133190" cy="4086182"/>
          </a:xfrm>
          <a:prstGeom prst="rect">
            <a:avLst/>
          </a:prstGeom>
          <a:ln w="12700">
            <a:solidFill>
              <a:srgbClr val="002A1B"/>
            </a:solidFill>
          </a:ln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9606FB65-58CD-4AFC-93C5-4A0DD814FFB0}"/>
              </a:ext>
            </a:extLst>
          </p:cNvPr>
          <p:cNvSpPr txBox="1"/>
          <p:nvPr/>
        </p:nvSpPr>
        <p:spPr>
          <a:xfrm>
            <a:off x="838200" y="6160572"/>
            <a:ext cx="593558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ru-RU" sz="1400" i="1" dirty="0">
                <a:latin typeface="Montserrat" panose="00000500000000000000" pitchFamily="2" charset="-52"/>
              </a:rPr>
              <a:t>Рис. 1 – </a:t>
            </a:r>
            <a:r>
              <a:rPr lang="en-US" sz="1400" i="1" dirty="0">
                <a:latin typeface="Montserrat" panose="00000500000000000000" pitchFamily="2" charset="-52"/>
              </a:rPr>
              <a:t> prod-ready </a:t>
            </a:r>
            <a:r>
              <a:rPr lang="ru-RU" sz="1400" i="1" dirty="0">
                <a:latin typeface="Montserrat" panose="00000500000000000000" pitchFamily="2" charset="-52"/>
              </a:rPr>
              <a:t>архитектура разработанной системы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A4F9541-B8B2-4266-AE2C-63DF2D56D1B3}"/>
              </a:ext>
            </a:extLst>
          </p:cNvPr>
          <p:cNvSpPr txBox="1"/>
          <p:nvPr/>
        </p:nvSpPr>
        <p:spPr>
          <a:xfrm>
            <a:off x="6518375" y="1918326"/>
            <a:ext cx="5156986" cy="427809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600" b="1" dirty="0">
                <a:solidFill>
                  <a:srgbClr val="002A1B"/>
                </a:solidFill>
                <a:latin typeface="Montserrat" panose="00000500000000000000" pitchFamily="2" charset="-52"/>
              </a:rPr>
              <a:t>Решение</a:t>
            </a:r>
            <a:r>
              <a:rPr lang="ru-RU" sz="1600" dirty="0">
                <a:solidFill>
                  <a:srgbClr val="002A1B"/>
                </a:solidFill>
                <a:latin typeface="Montserrat" panose="00000500000000000000" pitchFamily="2" charset="-52"/>
              </a:rPr>
              <a:t> —</a:t>
            </a:r>
            <a:r>
              <a:rPr lang="en-US" sz="1600" dirty="0">
                <a:solidFill>
                  <a:srgbClr val="002A1B"/>
                </a:solidFill>
                <a:latin typeface="Montserrat" panose="00000500000000000000" pitchFamily="2" charset="-52"/>
              </a:rPr>
              <a:t> </a:t>
            </a:r>
            <a:r>
              <a:rPr lang="ru-RU" sz="1600" dirty="0">
                <a:solidFill>
                  <a:srgbClr val="002A1B"/>
                </a:solidFill>
                <a:latin typeface="Montserrat" panose="00000500000000000000" pitchFamily="2" charset="-52"/>
              </a:rPr>
              <a:t>веб‑платформа, которая превращает произвольные текстовые регламенты в понятные визуальные схемы: пользователь в интерфейсе вводит текст и правит результат в кодово‑визуальном редакторе, сервер обрабатывает запросы и обращается к локальному </a:t>
            </a:r>
            <a:r>
              <a:rPr lang="ru-RU" sz="1600" b="1" dirty="0">
                <a:solidFill>
                  <a:srgbClr val="002A1B"/>
                </a:solidFill>
                <a:latin typeface="Montserrat" panose="00000500000000000000" pitchFamily="2" charset="-52"/>
              </a:rPr>
              <a:t>AI</a:t>
            </a:r>
            <a:r>
              <a:rPr lang="ru-RU" sz="1600" dirty="0">
                <a:solidFill>
                  <a:srgbClr val="002A1B"/>
                </a:solidFill>
                <a:latin typeface="Montserrat" panose="00000500000000000000" pitchFamily="2" charset="-52"/>
              </a:rPr>
              <a:t> через совместимый </a:t>
            </a:r>
            <a:r>
              <a:rPr lang="ru-RU" sz="1600" b="1" dirty="0">
                <a:solidFill>
                  <a:srgbClr val="002A1B"/>
                </a:solidFill>
                <a:latin typeface="Montserrat" panose="00000500000000000000" pitchFamily="2" charset="-52"/>
              </a:rPr>
              <a:t>API</a:t>
            </a:r>
            <a:r>
              <a:rPr lang="ru-RU" sz="1600" dirty="0">
                <a:solidFill>
                  <a:srgbClr val="002A1B"/>
                </a:solidFill>
                <a:latin typeface="Montserrat" panose="00000500000000000000" pitchFamily="2" charset="-52"/>
              </a:rPr>
              <a:t> для извлечения шагов и ветвлений, формируя </a:t>
            </a:r>
            <a:r>
              <a:rPr lang="ru-RU" sz="1600" b="1" dirty="0" err="1">
                <a:solidFill>
                  <a:srgbClr val="002A1B"/>
                </a:solidFill>
                <a:latin typeface="Montserrat" panose="00000500000000000000" pitchFamily="2" charset="-52"/>
              </a:rPr>
              <a:t>Mermaid</a:t>
            </a:r>
            <a:r>
              <a:rPr lang="ru-RU" sz="1600" dirty="0">
                <a:solidFill>
                  <a:srgbClr val="002A1B"/>
                </a:solidFill>
                <a:latin typeface="Montserrat" panose="00000500000000000000" pitchFamily="2" charset="-52"/>
              </a:rPr>
              <a:t>‑диаграмму, после чего версии и настройки надежно сохраняются, сессии управляются быстрым </a:t>
            </a:r>
            <a:r>
              <a:rPr lang="ru-RU" sz="1600" dirty="0" err="1">
                <a:solidFill>
                  <a:srgbClr val="002A1B"/>
                </a:solidFill>
                <a:latin typeface="Montserrat" panose="00000500000000000000" pitchFamily="2" charset="-52"/>
              </a:rPr>
              <a:t>кешем</a:t>
            </a:r>
            <a:r>
              <a:rPr lang="ru-RU" sz="1600" dirty="0">
                <a:solidFill>
                  <a:srgbClr val="002A1B"/>
                </a:solidFill>
                <a:latin typeface="Montserrat" panose="00000500000000000000" pitchFamily="2" charset="-52"/>
              </a:rPr>
              <a:t>, а экспортированные артефакты хранятся в объектном хранилище; весь цикл взаимодействий с </a:t>
            </a:r>
            <a:r>
              <a:rPr lang="en-US" sz="1600" b="1" dirty="0">
                <a:solidFill>
                  <a:srgbClr val="002A1B"/>
                </a:solidFill>
                <a:latin typeface="Montserrat" panose="00000500000000000000" pitchFamily="2" charset="-52"/>
              </a:rPr>
              <a:t>LLM-</a:t>
            </a:r>
            <a:r>
              <a:rPr lang="ru-RU" sz="1600" b="1" dirty="0">
                <a:solidFill>
                  <a:srgbClr val="002A1B"/>
                </a:solidFill>
                <a:latin typeface="Montserrat" panose="00000500000000000000" pitchFamily="2" charset="-52"/>
              </a:rPr>
              <a:t>моделью </a:t>
            </a:r>
            <a:r>
              <a:rPr lang="ru-RU" sz="1600" dirty="0">
                <a:solidFill>
                  <a:srgbClr val="002A1B"/>
                </a:solidFill>
                <a:latin typeface="Montserrat" panose="00000500000000000000" pitchFamily="2" charset="-52"/>
              </a:rPr>
              <a:t>прозрачно трассируется для качества и отладки, обеспечивая быстрый </a:t>
            </a:r>
            <a:r>
              <a:rPr lang="ru-RU" sz="1600" dirty="0" err="1">
                <a:solidFill>
                  <a:srgbClr val="002A1B"/>
                </a:solidFill>
                <a:latin typeface="Montserrat" panose="00000500000000000000" pitchFamily="2" charset="-52"/>
              </a:rPr>
              <a:t>онбординг</a:t>
            </a:r>
            <a:r>
              <a:rPr lang="ru-RU" sz="1600" dirty="0">
                <a:solidFill>
                  <a:srgbClr val="002A1B"/>
                </a:solidFill>
                <a:latin typeface="Montserrat" panose="00000500000000000000" pitchFamily="2" charset="-52"/>
              </a:rPr>
              <a:t> и снижение ошибок за счет наглядной автоматизации .</a:t>
            </a:r>
          </a:p>
        </p:txBody>
      </p:sp>
    </p:spTree>
    <p:extLst>
      <p:ext uri="{BB962C8B-B14F-4D97-AF65-F5344CB8AC3E}">
        <p14:creationId xmlns:p14="http://schemas.microsoft.com/office/powerpoint/2010/main" val="24793618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0FFA1D97-FC39-41E7-B0DD-C2455926C2F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749" y="518000"/>
            <a:ext cx="2474051" cy="604491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E0B7B368-28E3-472E-B8CE-5B0E8F99E126}"/>
              </a:ext>
            </a:extLst>
          </p:cNvPr>
          <p:cNvSpPr txBox="1">
            <a:spLocks/>
          </p:cNvSpPr>
          <p:nvPr/>
        </p:nvSpPr>
        <p:spPr>
          <a:xfrm>
            <a:off x="1127125" y="1266141"/>
            <a:ext cx="9059291" cy="6044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3600" b="1" dirty="0">
                <a:solidFill>
                  <a:srgbClr val="002A1B"/>
                </a:solidFill>
                <a:latin typeface="Montserrat" panose="00000500000000000000" pitchFamily="2" charset="-52"/>
              </a:rPr>
              <a:t>ВЫБОР ТЕХНОЛОГИЙ РАЗРАБОТКИ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EEDEE67-AB2C-4DB3-92D4-0A273B36BF73}"/>
              </a:ext>
            </a:extLst>
          </p:cNvPr>
          <p:cNvSpPr txBox="1"/>
          <p:nvPr/>
        </p:nvSpPr>
        <p:spPr>
          <a:xfrm>
            <a:off x="1950118" y="6136611"/>
            <a:ext cx="59355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ru-RU" i="1" dirty="0">
                <a:latin typeface="Montserrat" panose="00000500000000000000" pitchFamily="2" charset="-52"/>
              </a:rPr>
              <a:t>Рис. </a:t>
            </a:r>
            <a:r>
              <a:rPr lang="en-US" i="1" dirty="0">
                <a:latin typeface="Montserrat" panose="00000500000000000000" pitchFamily="2" charset="-52"/>
              </a:rPr>
              <a:t>2 </a:t>
            </a:r>
            <a:r>
              <a:rPr lang="ru-RU" i="1" dirty="0">
                <a:latin typeface="Montserrat" panose="00000500000000000000" pitchFamily="2" charset="-52"/>
              </a:rPr>
              <a:t>– Технологии разработки</a:t>
            </a: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F673A184-4A9E-456F-ABD8-367102D2193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463" b="9053"/>
          <a:stretch/>
        </p:blipFill>
        <p:spPr bwMode="auto">
          <a:xfrm>
            <a:off x="2127180" y="1941130"/>
            <a:ext cx="8114702" cy="412232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3300396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C60EE75A-1261-43AD-9632-D854099DCF1D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>
              <a:latin typeface="Pragmatica Extended light" panose="020B0405040502020204" pitchFamily="34" charset="-52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DA625ECC-A261-4085-B388-D5FA4C5497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749" y="518000"/>
            <a:ext cx="2474051" cy="604491"/>
          </a:xfrm>
          <a:prstGeom prst="rect">
            <a:avLst/>
          </a:prstGeom>
        </p:spPr>
      </p:pic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BC02CCC2-9460-4CBF-B26B-98823711262C}"/>
              </a:ext>
            </a:extLst>
          </p:cNvPr>
          <p:cNvSpPr txBox="1">
            <a:spLocks/>
          </p:cNvSpPr>
          <p:nvPr/>
        </p:nvSpPr>
        <p:spPr>
          <a:xfrm>
            <a:off x="756716" y="1105329"/>
            <a:ext cx="9807174" cy="6044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800" b="1" dirty="0">
                <a:solidFill>
                  <a:srgbClr val="002A1B"/>
                </a:solidFill>
                <a:latin typeface="Montserrat" panose="00000500000000000000" pitchFamily="2" charset="-52"/>
              </a:rPr>
              <a:t>ЭКОНОМИЧЕСКАЯ ЭФФЕКТИВНОСТЬ</a:t>
            </a:r>
          </a:p>
        </p:txBody>
      </p:sp>
      <p:graphicFrame>
        <p:nvGraphicFramePr>
          <p:cNvPr id="2" name="Таблица 1">
            <a:extLst>
              <a:ext uri="{FF2B5EF4-FFF2-40B4-BE49-F238E27FC236}">
                <a16:creationId xmlns:a16="http://schemas.microsoft.com/office/drawing/2014/main" id="{39D70955-AFB1-4EC4-BE14-7779FD0C469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6596716"/>
              </p:ext>
            </p:extLst>
          </p:nvPr>
        </p:nvGraphicFramePr>
        <p:xfrm>
          <a:off x="727535" y="2074998"/>
          <a:ext cx="10776471" cy="4451997"/>
        </p:xfrm>
        <a:graphic>
          <a:graphicData uri="http://schemas.openxmlformats.org/drawingml/2006/table">
            <a:tbl>
              <a:tblPr>
                <a:tableStyleId>{5940675A-B579-460E-94D1-54222C63F5DA}</a:tableStyleId>
              </a:tblPr>
              <a:tblGrid>
                <a:gridCol w="3592157">
                  <a:extLst>
                    <a:ext uri="{9D8B030D-6E8A-4147-A177-3AD203B41FA5}">
                      <a16:colId xmlns:a16="http://schemas.microsoft.com/office/drawing/2014/main" val="1741523362"/>
                    </a:ext>
                  </a:extLst>
                </a:gridCol>
                <a:gridCol w="3592157">
                  <a:extLst>
                    <a:ext uri="{9D8B030D-6E8A-4147-A177-3AD203B41FA5}">
                      <a16:colId xmlns:a16="http://schemas.microsoft.com/office/drawing/2014/main" val="2066727359"/>
                    </a:ext>
                  </a:extLst>
                </a:gridCol>
                <a:gridCol w="3592157">
                  <a:extLst>
                    <a:ext uri="{9D8B030D-6E8A-4147-A177-3AD203B41FA5}">
                      <a16:colId xmlns:a16="http://schemas.microsoft.com/office/drawing/2014/main" val="4099353540"/>
                    </a:ext>
                  </a:extLst>
                </a:gridCol>
              </a:tblGrid>
              <a:tr h="312626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400" b="1" kern="1200" dirty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Раздел</a:t>
                      </a:r>
                    </a:p>
                  </a:txBody>
                  <a:tcPr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400" b="1" kern="120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Показатель</a:t>
                      </a:r>
                    </a:p>
                  </a:txBody>
                  <a:tcPr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ru-RU" sz="1400" b="1" kern="1200" dirty="0">
                          <a:solidFill>
                            <a:schemeClr val="tx1"/>
                          </a:solidFill>
                          <a:latin typeface="Montserrat" panose="00000500000000000000" pitchFamily="2" charset="-52"/>
                          <a:ea typeface="+mn-ea"/>
                          <a:cs typeface="+mn-cs"/>
                        </a:rPr>
                        <a:t>Значение</a:t>
                      </a:r>
                    </a:p>
                  </a:txBody>
                  <a:tcPr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08106011"/>
                  </a:ext>
                </a:extLst>
              </a:tr>
              <a:tr h="520698">
                <a:tc rowSpan="3">
                  <a:txBody>
                    <a:bodyPr/>
                    <a:lstStyle/>
                    <a:p>
                      <a:r>
                        <a:rPr lang="ru-RU" sz="1400" b="1" dirty="0">
                          <a:latin typeface="Montserrat" panose="00000500000000000000" pitchFamily="2" charset="-52"/>
                        </a:rPr>
                        <a:t>Конкурентоспособность и перспективы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Экономия трудозатрат/</a:t>
                      </a:r>
                      <a:r>
                        <a:rPr lang="ru-RU" sz="1400" dirty="0" err="1">
                          <a:latin typeface="Montserrat" panose="00000500000000000000" pitchFamily="2" charset="-52"/>
                        </a:rPr>
                        <a:t>мес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1 161 ч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64257010"/>
                  </a:ext>
                </a:extLst>
              </a:tr>
              <a:tr h="298169">
                <a:tc vMerge="1">
                  <a:txBody>
                    <a:bodyPr/>
                    <a:lstStyle/>
                    <a:p>
                      <a:endParaRPr lang="ru-RU" sz="150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Montserrat" panose="00000500000000000000" pitchFamily="2" charset="-52"/>
                        </a:rPr>
                        <a:t>Экономия средств/мес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Montserrat" panose="00000500000000000000" pitchFamily="2" charset="-52"/>
                        </a:rPr>
                        <a:t>1 393 200 ₽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74589719"/>
                  </a:ext>
                </a:extLst>
              </a:tr>
              <a:tr h="520698">
                <a:tc vMerge="1"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Драйверы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Montserrat" panose="00000500000000000000" pitchFamily="2" charset="-52"/>
                        </a:rPr>
                        <a:t>Локальный AI, on‑prem хранение, ускорение онбординга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36160777"/>
                  </a:ext>
                </a:extLst>
              </a:tr>
              <a:tr h="505396">
                <a:tc>
                  <a:txBody>
                    <a:bodyPr/>
                    <a:lstStyle/>
                    <a:p>
                      <a:r>
                        <a:rPr lang="ru-RU" sz="1400" b="1">
                          <a:latin typeface="Montserrat" panose="00000500000000000000" pitchFamily="2" charset="-52"/>
                        </a:rPr>
                        <a:t>Капитальные затраты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Разработка (3 </a:t>
                      </a:r>
                      <a:r>
                        <a:rPr lang="ru-RU" sz="1400" dirty="0" err="1">
                          <a:latin typeface="Montserrat" panose="00000500000000000000" pitchFamily="2" charset="-52"/>
                        </a:rPr>
                        <a:t>мес</a:t>
                      </a:r>
                      <a:r>
                        <a:rPr lang="ru-RU" sz="1400" dirty="0">
                          <a:latin typeface="Montserrat" panose="00000500000000000000" pitchFamily="2" charset="-52"/>
                        </a:rPr>
                        <a:t>) + инфраструктура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Montserrat" panose="00000500000000000000" pitchFamily="2" charset="-52"/>
                        </a:rPr>
                        <a:t>1 650 000 ₽ единовременно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35170359"/>
                  </a:ext>
                </a:extLst>
              </a:tr>
              <a:tr h="505396">
                <a:tc>
                  <a:txBody>
                    <a:bodyPr/>
                    <a:lstStyle/>
                    <a:p>
                      <a:r>
                        <a:rPr lang="ru-RU" sz="1400" b="1">
                          <a:latin typeface="Montserrat" panose="00000500000000000000" pitchFamily="2" charset="-52"/>
                        </a:rPr>
                        <a:t>Операционные затраты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Ежемесячные (инфра + поддержка)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300 000 ₽/</a:t>
                      </a:r>
                      <a:r>
                        <a:rPr lang="ru-RU" sz="1400" dirty="0" err="1">
                          <a:latin typeface="Montserrat" panose="00000500000000000000" pitchFamily="2" charset="-52"/>
                        </a:rPr>
                        <a:t>мес</a:t>
                      </a:r>
                      <a:endParaRPr lang="ru-RU" sz="1400" dirty="0">
                        <a:latin typeface="Montserrat" panose="00000500000000000000" pitchFamily="2" charset="-52"/>
                      </a:endParaRP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7873992"/>
                  </a:ext>
                </a:extLst>
              </a:tr>
              <a:tr h="298169">
                <a:tc rowSpan="3">
                  <a:txBody>
                    <a:bodyPr/>
                    <a:lstStyle/>
                    <a:p>
                      <a:r>
                        <a:rPr lang="ru-RU" sz="1400" b="1" dirty="0">
                          <a:latin typeface="Montserrat" panose="00000500000000000000" pitchFamily="2" charset="-52"/>
                        </a:rPr>
                        <a:t>Окупаемость, </a:t>
                      </a:r>
                      <a:r>
                        <a:rPr lang="en-US" sz="1400" b="1" dirty="0">
                          <a:latin typeface="Montserrat" panose="00000500000000000000" pitchFamily="2" charset="-52"/>
                        </a:rPr>
                        <a:t>ROI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Montserrat" panose="00000500000000000000" pitchFamily="2" charset="-52"/>
                        </a:rPr>
                        <a:t>Чистый эффект/мес (после OPEX)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1 093 200 ₽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2001589"/>
                  </a:ext>
                </a:extLst>
              </a:tr>
              <a:tr h="298169">
                <a:tc vMerge="1"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Montserrat" panose="00000500000000000000" pitchFamily="2" charset="-52"/>
                        </a:rPr>
                        <a:t>Срок окупаемости </a:t>
                      </a:r>
                      <a:r>
                        <a:rPr lang="en-US" sz="1400">
                          <a:latin typeface="Montserrat" panose="00000500000000000000" pitchFamily="2" charset="-52"/>
                        </a:rPr>
                        <a:t>CAPEX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2‑й месяц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78689548"/>
                  </a:ext>
                </a:extLst>
              </a:tr>
              <a:tr h="298169">
                <a:tc vMerge="1"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en-US" sz="1400">
                          <a:latin typeface="Montserrat" panose="00000500000000000000" pitchFamily="2" charset="-52"/>
                        </a:rPr>
                        <a:t>ROI </a:t>
                      </a:r>
                      <a:r>
                        <a:rPr lang="ru-RU" sz="1400">
                          <a:latin typeface="Montserrat" panose="00000500000000000000" pitchFamily="2" charset="-52"/>
                        </a:rPr>
                        <a:t>за 12 месяцев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2.18× (218%)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781639045"/>
                  </a:ext>
                </a:extLst>
              </a:tr>
              <a:tr h="298169">
                <a:tc rowSpan="3">
                  <a:txBody>
                    <a:bodyPr/>
                    <a:lstStyle/>
                    <a:p>
                      <a:r>
                        <a:rPr lang="ru-RU" sz="1400" b="1" dirty="0">
                          <a:latin typeface="Montserrat" panose="00000500000000000000" pitchFamily="2" charset="-52"/>
                        </a:rPr>
                        <a:t>Масштабирование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25 пользователей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+48 300 ₽/</a:t>
                      </a:r>
                      <a:r>
                        <a:rPr lang="ru-RU" sz="1400" dirty="0" err="1">
                          <a:latin typeface="Montserrat" panose="00000500000000000000" pitchFamily="2" charset="-52"/>
                        </a:rPr>
                        <a:t>мес</a:t>
                      </a:r>
                      <a:r>
                        <a:rPr lang="ru-RU" sz="1400" dirty="0">
                          <a:latin typeface="Montserrat" panose="00000500000000000000" pitchFamily="2" charset="-52"/>
                        </a:rPr>
                        <a:t> чистого эффекта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1542519"/>
                  </a:ext>
                </a:extLst>
              </a:tr>
              <a:tr h="298169">
                <a:tc vMerge="1"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Montserrat" panose="00000500000000000000" pitchFamily="2" charset="-52"/>
                        </a:rPr>
                        <a:t>100 пользователей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+1 093 200 ₽/</a:t>
                      </a:r>
                      <a:r>
                        <a:rPr lang="ru-RU" sz="1400" dirty="0" err="1">
                          <a:latin typeface="Montserrat" panose="00000500000000000000" pitchFamily="2" charset="-52"/>
                        </a:rPr>
                        <a:t>мес</a:t>
                      </a:r>
                      <a:r>
                        <a:rPr lang="ru-RU" sz="1400" dirty="0">
                          <a:latin typeface="Montserrat" panose="00000500000000000000" pitchFamily="2" charset="-52"/>
                        </a:rPr>
                        <a:t> чистого эффекта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239035536"/>
                  </a:ext>
                </a:extLst>
              </a:tr>
              <a:tr h="298169">
                <a:tc vMerge="1">
                  <a:txBody>
                    <a:bodyPr/>
                    <a:lstStyle/>
                    <a:p>
                      <a:endParaRPr lang="ru-RU" sz="1500" dirty="0"/>
                    </a:p>
                  </a:txBody>
                  <a:tcPr marL="77702" marR="77702" marT="38851" marB="38851" anchor="ctr"/>
                </a:tc>
                <a:tc>
                  <a:txBody>
                    <a:bodyPr/>
                    <a:lstStyle/>
                    <a:p>
                      <a:r>
                        <a:rPr lang="ru-RU" sz="1400">
                          <a:latin typeface="Montserrat" panose="00000500000000000000" pitchFamily="2" charset="-52"/>
                        </a:rPr>
                        <a:t>400 пользователей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ru-RU" sz="1400" dirty="0">
                          <a:latin typeface="Montserrat" panose="00000500000000000000" pitchFamily="2" charset="-52"/>
                        </a:rPr>
                        <a:t>+5 272 800 ₽/</a:t>
                      </a:r>
                      <a:r>
                        <a:rPr lang="ru-RU" sz="1400" dirty="0" err="1">
                          <a:latin typeface="Montserrat" panose="00000500000000000000" pitchFamily="2" charset="-52"/>
                        </a:rPr>
                        <a:t>мес</a:t>
                      </a:r>
                      <a:r>
                        <a:rPr lang="ru-RU" sz="1400" dirty="0">
                          <a:latin typeface="Montserrat" panose="00000500000000000000" pitchFamily="2" charset="-52"/>
                        </a:rPr>
                        <a:t> чистого эффекта</a:t>
                      </a:r>
                    </a:p>
                  </a:txBody>
                  <a:tcPr marL="77702" marR="77702" marT="38851" marB="38851" anchor="ctr">
                    <a:solidFill>
                      <a:srgbClr val="F5FDF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2185017"/>
                  </a:ext>
                </a:extLst>
              </a:tr>
            </a:tbl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879EF3A8-2E79-4FE2-86BF-3E5E0C10C41D}"/>
              </a:ext>
            </a:extLst>
          </p:cNvPr>
          <p:cNvSpPr txBox="1"/>
          <p:nvPr/>
        </p:nvSpPr>
        <p:spPr>
          <a:xfrm>
            <a:off x="6205356" y="1728954"/>
            <a:ext cx="5298651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>
              <a:spcBef>
                <a:spcPts val="600"/>
              </a:spcBef>
            </a:pPr>
            <a:r>
              <a:rPr lang="ru-RU" sz="1400" i="1" dirty="0">
                <a:latin typeface="Montserrat" panose="00000500000000000000" pitchFamily="2" charset="-52"/>
              </a:rPr>
              <a:t>Таблица 1 – Экономическая эффективность проекта</a:t>
            </a:r>
          </a:p>
        </p:txBody>
      </p:sp>
    </p:spTree>
    <p:extLst>
      <p:ext uri="{BB962C8B-B14F-4D97-AF65-F5344CB8AC3E}">
        <p14:creationId xmlns:p14="http://schemas.microsoft.com/office/powerpoint/2010/main" val="30032973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E24C13C-0D2B-489F-9D35-894A17AB070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4000" dirty="0">
              <a:latin typeface="Pragmatica Extended light" panose="020B0405040502020204" pitchFamily="34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0209BBE-8CBB-4489-AD60-B5AB640FB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749" y="518000"/>
            <a:ext cx="2474051" cy="604491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C42BF65-4112-485D-9DF8-EE9EF098DE25}"/>
              </a:ext>
            </a:extLst>
          </p:cNvPr>
          <p:cNvSpPr txBox="1">
            <a:spLocks/>
          </p:cNvSpPr>
          <p:nvPr/>
        </p:nvSpPr>
        <p:spPr>
          <a:xfrm>
            <a:off x="838199" y="1154347"/>
            <a:ext cx="8314190" cy="5018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rgbClr val="002A1B"/>
                </a:solidFill>
                <a:latin typeface="Montserrat" panose="00000500000000000000" pitchFamily="2" charset="-52"/>
              </a:rPr>
              <a:t>ДЕМОНСТРАЦИЯ СИСТЕМЫ ч.1</a:t>
            </a:r>
            <a:endParaRPr lang="ru-RU" sz="2400" b="1" dirty="0">
              <a:latin typeface="Pragmatica Extended bold" panose="020B07050405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AF6905-D12E-4772-AA39-F5C322997FF8}"/>
              </a:ext>
            </a:extLst>
          </p:cNvPr>
          <p:cNvSpPr txBox="1"/>
          <p:nvPr/>
        </p:nvSpPr>
        <p:spPr>
          <a:xfrm>
            <a:off x="1810515" y="6123543"/>
            <a:ext cx="86597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ru-RU" i="1" dirty="0">
                <a:solidFill>
                  <a:srgbClr val="002A1B"/>
                </a:solidFill>
                <a:latin typeface="Montserrat" panose="00000500000000000000" pitchFamily="2" charset="-52"/>
              </a:rPr>
              <a:t>Рис. 3 – интерфейс работы приложения (сценарий 1)</a:t>
            </a:r>
          </a:p>
        </p:txBody>
      </p:sp>
      <p:pic>
        <p:nvPicPr>
          <p:cNvPr id="11" name="Рисунок 10">
            <a:extLst>
              <a:ext uri="{FF2B5EF4-FFF2-40B4-BE49-F238E27FC236}">
                <a16:creationId xmlns:a16="http://schemas.microsoft.com/office/drawing/2014/main" id="{EA844208-8A90-4B05-A3A0-AF4AC83716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71892" y="1688060"/>
            <a:ext cx="8839435" cy="4400999"/>
          </a:xfrm>
          <a:prstGeom prst="rect">
            <a:avLst/>
          </a:prstGeom>
          <a:ln>
            <a:solidFill>
              <a:srgbClr val="002A1B"/>
            </a:solidFill>
          </a:ln>
        </p:spPr>
      </p:pic>
    </p:spTree>
    <p:extLst>
      <p:ext uri="{BB962C8B-B14F-4D97-AF65-F5344CB8AC3E}">
        <p14:creationId xmlns:p14="http://schemas.microsoft.com/office/powerpoint/2010/main" val="34306112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1">
            <a:extLst>
              <a:ext uri="{FF2B5EF4-FFF2-40B4-BE49-F238E27FC236}">
                <a16:creationId xmlns:a16="http://schemas.microsoft.com/office/drawing/2014/main" id="{5E24C13C-0D2B-489F-9D35-894A17AB070E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sz="4000" dirty="0">
              <a:latin typeface="Pragmatica Extended light" panose="020B0405040502020204" pitchFamily="34" charset="-52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0209BBE-8CBB-4489-AD60-B5AB640FBE2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749" y="518000"/>
            <a:ext cx="2474051" cy="604491"/>
          </a:xfrm>
          <a:prstGeom prst="rect">
            <a:avLst/>
          </a:prstGeom>
        </p:spPr>
      </p:pic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1C42BF65-4112-485D-9DF8-EE9EF098DE25}"/>
              </a:ext>
            </a:extLst>
          </p:cNvPr>
          <p:cNvSpPr txBox="1">
            <a:spLocks/>
          </p:cNvSpPr>
          <p:nvPr/>
        </p:nvSpPr>
        <p:spPr>
          <a:xfrm>
            <a:off x="838199" y="1154347"/>
            <a:ext cx="8314190" cy="5018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2400" b="1" dirty="0">
                <a:solidFill>
                  <a:srgbClr val="002A1B"/>
                </a:solidFill>
                <a:latin typeface="Montserrat" panose="00000500000000000000" pitchFamily="2" charset="-52"/>
              </a:rPr>
              <a:t>ДЕМОНСТРАЦИЯ СИСТЕМЫ ч.2</a:t>
            </a:r>
            <a:endParaRPr lang="ru-RU" sz="2400" b="1" dirty="0">
              <a:latin typeface="Pragmatica Extended bold" panose="020B0705040502020204" pitchFamily="34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4AF6905-D12E-4772-AA39-F5C322997FF8}"/>
              </a:ext>
            </a:extLst>
          </p:cNvPr>
          <p:cNvSpPr txBox="1"/>
          <p:nvPr/>
        </p:nvSpPr>
        <p:spPr>
          <a:xfrm>
            <a:off x="1810515" y="6123543"/>
            <a:ext cx="719388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Bef>
                <a:spcPts val="600"/>
              </a:spcBef>
            </a:pPr>
            <a:r>
              <a:rPr lang="ru-RU" i="1" dirty="0">
                <a:solidFill>
                  <a:srgbClr val="002A1B"/>
                </a:solidFill>
                <a:latin typeface="Montserrat" panose="00000500000000000000" pitchFamily="2" charset="-52"/>
              </a:rPr>
              <a:t>Рис. 4 – интерфейс работы приложения (сценарий 2)</a:t>
            </a:r>
          </a:p>
        </p:txBody>
      </p:sp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83EDC902-BD58-4565-88EE-4494078ADE0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40482" y="1656204"/>
            <a:ext cx="8311035" cy="43797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22847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3F014CB3-9084-466A-8AF9-5B547BB28C22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1418116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>
              <a:latin typeface="Pragmatica Extended light" panose="020B0405040502020204" pitchFamily="34" charset="-52"/>
            </a:endParaRPr>
          </a:p>
        </p:txBody>
      </p:sp>
      <p:pic>
        <p:nvPicPr>
          <p:cNvPr id="8" name="Рисунок 7">
            <a:extLst>
              <a:ext uri="{FF2B5EF4-FFF2-40B4-BE49-F238E27FC236}">
                <a16:creationId xmlns:a16="http://schemas.microsoft.com/office/drawing/2014/main" id="{720F7709-C826-4477-B84B-EE96628A4D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749" y="518000"/>
            <a:ext cx="2474051" cy="604491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E7AC8F9-593A-4A67-BF9E-49E66A33F7E4}"/>
              </a:ext>
            </a:extLst>
          </p:cNvPr>
          <p:cNvSpPr txBox="1"/>
          <p:nvPr/>
        </p:nvSpPr>
        <p:spPr>
          <a:xfrm>
            <a:off x="695325" y="1988922"/>
            <a:ext cx="10968510" cy="420050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Реализован веб-редактор диаграмм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с AI-ассистентом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9 типов диаграмм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(блок-схемы, UML, ER и др.)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Генерация по текстовому описанию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+ редактирование существующих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Живое превью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с </a:t>
            </a:r>
            <a:r>
              <a:rPr lang="ru-RU" dirty="0" err="1">
                <a:solidFill>
                  <a:srgbClr val="002A1B"/>
                </a:solidFill>
                <a:latin typeface="Montserrat" panose="00000500000000000000" pitchFamily="2" charset="-52"/>
              </a:rPr>
              <a:t>Monaco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Editor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Готовая архитектура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</a:t>
            </a:r>
            <a:r>
              <a:rPr lang="ru-RU" dirty="0" err="1">
                <a:solidFill>
                  <a:srgbClr val="002A1B"/>
                </a:solidFill>
                <a:latin typeface="Montserrat" panose="00000500000000000000" pitchFamily="2" charset="-52"/>
              </a:rPr>
              <a:t>React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+ </a:t>
            </a:r>
            <a:r>
              <a:rPr lang="ru-RU" dirty="0" err="1">
                <a:solidFill>
                  <a:srgbClr val="002A1B"/>
                </a:solidFill>
                <a:latin typeface="Montserrat" panose="00000500000000000000" pitchFamily="2" charset="-52"/>
              </a:rPr>
              <a:t>FastAPI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+ LM Studio</a:t>
            </a:r>
          </a:p>
          <a:p>
            <a:pPr>
              <a:lnSpc>
                <a:spcPct val="150000"/>
              </a:lnSpc>
            </a:pPr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🔗 Ресурсы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Демо: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https://disk.yandex.ru/i/gfOavksAJN3leg</a:t>
            </a:r>
            <a:endParaRPr lang="ru-RU" dirty="0">
              <a:solidFill>
                <a:srgbClr val="002A1B"/>
              </a:solidFill>
              <a:latin typeface="Montserrat" panose="00000500000000000000" pitchFamily="2" charset="-52"/>
            </a:endParaRP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ru-RU" b="1" dirty="0">
                <a:solidFill>
                  <a:srgbClr val="002A1B"/>
                </a:solidFill>
                <a:latin typeface="Montserrat" panose="00000500000000000000" pitchFamily="2" charset="-52"/>
              </a:rPr>
              <a:t>Код: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 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https://github.com/maxikfedorov/techstorm_tatneft</a:t>
            </a:r>
            <a:endParaRPr lang="ru-RU" dirty="0">
              <a:solidFill>
                <a:srgbClr val="002A1B"/>
              </a:solidFill>
              <a:latin typeface="Montserrat" panose="00000500000000000000" pitchFamily="2" charset="-52"/>
            </a:endParaRPr>
          </a:p>
          <a:p>
            <a:pPr>
              <a:lnSpc>
                <a:spcPct val="150000"/>
              </a:lnSpc>
            </a:pP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Перспективы развития проекта: добавление двухфакторной аутентификации, выбора моделей, контейнеризации всего сервиса через </a:t>
            </a:r>
            <a:r>
              <a:rPr lang="en-US" dirty="0">
                <a:solidFill>
                  <a:srgbClr val="002A1B"/>
                </a:solidFill>
                <a:latin typeface="Montserrat" panose="00000500000000000000" pitchFamily="2" charset="-52"/>
              </a:rPr>
              <a:t>docker-compose, </a:t>
            </a:r>
            <a:r>
              <a:rPr lang="ru-RU" dirty="0">
                <a:solidFill>
                  <a:srgbClr val="002A1B"/>
                </a:solidFill>
                <a:latin typeface="Montserrat" panose="00000500000000000000" pitchFamily="2" charset="-52"/>
              </a:rPr>
              <a:t>улучшение </a:t>
            </a:r>
            <a:r>
              <a:rPr lang="en-US" dirty="0">
                <a:solidFill>
                  <a:srgbClr val="002A1B"/>
                </a:solidFill>
                <a:latin typeface="Montserrat" panose="00000500000000000000" pitchFamily="2" charset="-52"/>
              </a:rPr>
              <a:t>UX/UI</a:t>
            </a:r>
            <a:endParaRPr lang="ru-RU" dirty="0">
              <a:solidFill>
                <a:srgbClr val="002A1B"/>
              </a:solidFill>
              <a:latin typeface="Montserrat" panose="00000500000000000000" pitchFamily="2" charset="-52"/>
            </a:endParaRPr>
          </a:p>
        </p:txBody>
      </p:sp>
      <p:sp>
        <p:nvSpPr>
          <p:cNvPr id="9" name="Заголовок 1">
            <a:extLst>
              <a:ext uri="{FF2B5EF4-FFF2-40B4-BE49-F238E27FC236}">
                <a16:creationId xmlns:a16="http://schemas.microsoft.com/office/drawing/2014/main" id="{F99EC9DF-A3F1-446F-ACE6-153CB60CC2C8}"/>
              </a:ext>
            </a:extLst>
          </p:cNvPr>
          <p:cNvSpPr txBox="1">
            <a:spLocks/>
          </p:cNvSpPr>
          <p:nvPr/>
        </p:nvSpPr>
        <p:spPr>
          <a:xfrm>
            <a:off x="838199" y="1304778"/>
            <a:ext cx="8314190" cy="50185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marL="0" algn="l" rtl="0" eaLnBrk="1" latinLnBrk="0" hangingPunct="1">
              <a:spcBef>
                <a:spcPts val="0"/>
              </a:spcBef>
              <a:spcAft>
                <a:spcPts val="0"/>
              </a:spcAft>
            </a:pPr>
            <a:r>
              <a:rPr lang="ru-RU" sz="3600" b="1" kern="1200" dirty="0">
                <a:solidFill>
                  <a:srgbClr val="002A1B"/>
                </a:solidFill>
                <a:effectLst/>
                <a:latin typeface="Montserrat" panose="00000500000000000000" pitchFamily="2" charset="-52"/>
                <a:ea typeface="+mn-ea"/>
                <a:cs typeface="+mn-cs"/>
              </a:rPr>
              <a:t>ИТОГИ РАЗРАБОТКИ</a:t>
            </a:r>
            <a:endParaRPr lang="ru-RU" sz="3600" b="1" dirty="0">
              <a:solidFill>
                <a:srgbClr val="002A1B"/>
              </a:solidFill>
              <a:effectLst/>
              <a:latin typeface="Montserrat" panose="00000500000000000000" pitchFamily="2" charset="-52"/>
            </a:endParaRPr>
          </a:p>
        </p:txBody>
      </p:sp>
    </p:spTree>
    <p:extLst>
      <p:ext uri="{BB962C8B-B14F-4D97-AF65-F5344CB8AC3E}">
        <p14:creationId xmlns:p14="http://schemas.microsoft.com/office/powerpoint/2010/main" val="225966678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Заголовок 1">
            <a:extLst>
              <a:ext uri="{FF2B5EF4-FFF2-40B4-BE49-F238E27FC236}">
                <a16:creationId xmlns:a16="http://schemas.microsoft.com/office/drawing/2014/main" id="{4B4CAA1E-496D-431B-8F40-B7C8FB287CA9}"/>
              </a:ext>
            </a:extLst>
          </p:cNvPr>
          <p:cNvSpPr txBox="1">
            <a:spLocks/>
          </p:cNvSpPr>
          <p:nvPr/>
        </p:nvSpPr>
        <p:spPr>
          <a:xfrm>
            <a:off x="838199" y="365125"/>
            <a:ext cx="11191613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ru-RU" dirty="0">
              <a:latin typeface="Pragmatica Extended light" panose="020B0405040502020204" pitchFamily="34" charset="-52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551A8C88-77FF-4F69-9B30-2538CAC51AF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79749" y="518000"/>
            <a:ext cx="2474051" cy="604491"/>
          </a:xfrm>
          <a:prstGeom prst="rect">
            <a:avLst/>
          </a:prstGeom>
        </p:spPr>
      </p:pic>
      <p:sp>
        <p:nvSpPr>
          <p:cNvPr id="6" name="Заголовок 1">
            <a:extLst>
              <a:ext uri="{FF2B5EF4-FFF2-40B4-BE49-F238E27FC236}">
                <a16:creationId xmlns:a16="http://schemas.microsoft.com/office/drawing/2014/main" id="{5FDF5E5F-E1BC-4EC0-89FE-A5A28DF4E83F}"/>
              </a:ext>
            </a:extLst>
          </p:cNvPr>
          <p:cNvSpPr txBox="1">
            <a:spLocks/>
          </p:cNvSpPr>
          <p:nvPr/>
        </p:nvSpPr>
        <p:spPr>
          <a:xfrm>
            <a:off x="1904359" y="3126754"/>
            <a:ext cx="9059291" cy="604491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99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ru-RU" sz="4800" b="1" dirty="0">
                <a:solidFill>
                  <a:srgbClr val="002A1B"/>
                </a:solidFill>
                <a:latin typeface="Montserrat" panose="00000500000000000000" pitchFamily="2" charset="-52"/>
              </a:rPr>
              <a:t>СПАСИБО ЗА ВНИМАНИЕ!</a:t>
            </a:r>
          </a:p>
        </p:txBody>
      </p:sp>
    </p:spTree>
    <p:extLst>
      <p:ext uri="{BB962C8B-B14F-4D97-AF65-F5344CB8AC3E}">
        <p14:creationId xmlns:p14="http://schemas.microsoft.com/office/powerpoint/2010/main" val="3606439132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Стандартная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628</TotalTime>
  <Words>521</Words>
  <Application>Microsoft Office PowerPoint</Application>
  <PresentationFormat>Широкоэкранный</PresentationFormat>
  <Paragraphs>66</Paragraphs>
  <Slides>9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6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9</vt:i4>
      </vt:variant>
    </vt:vector>
  </HeadingPairs>
  <TitlesOfParts>
    <vt:vector size="16" baseType="lpstr">
      <vt:lpstr>Arial</vt:lpstr>
      <vt:lpstr>Calibri</vt:lpstr>
      <vt:lpstr>Calibri Light</vt:lpstr>
      <vt:lpstr>Montserrat</vt:lpstr>
      <vt:lpstr>Pragmatica Extended bold</vt:lpstr>
      <vt:lpstr>Pragmatica Extended light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Название кейса</dc:title>
  <dc:creator>Гильмутдинов Айнур Ильгизович</dc:creator>
  <cp:lastModifiedBy>Максим</cp:lastModifiedBy>
  <cp:revision>41</cp:revision>
  <dcterms:created xsi:type="dcterms:W3CDTF">2024-08-15T06:54:38Z</dcterms:created>
  <dcterms:modified xsi:type="dcterms:W3CDTF">2025-09-01T20:42:32Z</dcterms:modified>
</cp:coreProperties>
</file>

<file path=docProps/thumbnail.jpeg>
</file>